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7" r:id="rId4"/>
    <p:sldId id="268" r:id="rId5"/>
    <p:sldId id="290" r:id="rId6"/>
    <p:sldId id="276" r:id="rId7"/>
    <p:sldId id="294" r:id="rId8"/>
    <p:sldId id="304" r:id="rId9"/>
    <p:sldId id="289" r:id="rId10"/>
    <p:sldId id="305" r:id="rId11"/>
    <p:sldId id="306" r:id="rId12"/>
    <p:sldId id="295" r:id="rId13"/>
    <p:sldId id="296" r:id="rId14"/>
    <p:sldId id="297" r:id="rId15"/>
    <p:sldId id="301" r:id="rId16"/>
    <p:sldId id="298" r:id="rId17"/>
    <p:sldId id="299" r:id="rId18"/>
    <p:sldId id="300" r:id="rId19"/>
    <p:sldId id="302" r:id="rId20"/>
    <p:sldId id="303" r:id="rId21"/>
    <p:sldId id="287" r:id="rId22"/>
    <p:sldId id="28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F9F9F9"/>
    <a:srgbClr val="C0392B"/>
    <a:srgbClr val="9BBB59"/>
    <a:srgbClr val="F39C12"/>
    <a:srgbClr val="16A085"/>
    <a:srgbClr val="2980B9"/>
    <a:srgbClr val="929292"/>
    <a:srgbClr val="C2C2C2"/>
    <a:srgbClr val="B64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83699" autoAdjust="0"/>
  </p:normalViewPr>
  <p:slideViewPr>
    <p:cSldViewPr snapToGrid="0" showGuides="1">
      <p:cViewPr varScale="1">
        <p:scale>
          <a:sx n="96" d="100"/>
          <a:sy n="96" d="100"/>
        </p:scale>
        <p:origin x="-906" y="-108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Piljae\Desktop\4&#54617;&#45380;1&#54617;&#44592;\&#49884;&#49828;&#53596;&#49444;&#44228;\&#52572;&#51333;&#44208;&#44284;\&#49888;&#54840;&#52376;&#47532;%20&#49444;&#47749;&#51088;&#47308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1.xml"/><Relationship Id="rId1" Type="http://schemas.openxmlformats.org/officeDocument/2006/relationships/oleObject" Target="&#53685;&#54633;%20&#47928;&#49436;1" TargetMode="External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2.xml"/><Relationship Id="rId1" Type="http://schemas.openxmlformats.org/officeDocument/2006/relationships/oleObject" Target="&#53685;&#54633;%20&#47928;&#49436;1" TargetMode="External"/><Relationship Id="rId4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Analog I</a:t>
            </a:r>
            <a:r>
              <a:rPr lang="en-US" sz="2400" dirty="0" smtClean="0"/>
              <a:t>nput(Raw </a:t>
            </a:r>
            <a:r>
              <a:rPr lang="en-US" sz="2400" dirty="0"/>
              <a:t>signal)</a:t>
            </a:r>
            <a:endParaRPr lang="ko-KR" sz="2400" dirty="0"/>
          </a:p>
        </c:rich>
      </c:tx>
      <c:layout>
        <c:manualLayout>
          <c:xMode val="edge"/>
          <c:yMode val="edge"/>
          <c:x val="0.28708344946130571"/>
          <c:y val="4.037254376454552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3136519292429165E-2"/>
          <c:y val="0.22782400689771903"/>
          <c:w val="0.87753018372703417"/>
          <c:h val="0.6879246864975211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Sheet1!$E$3:$E$22</c:f>
              <c:numCache>
                <c:formatCode>General</c:formatCode>
                <c:ptCount val="20"/>
                <c:pt idx="0">
                  <c:v>360</c:v>
                </c:pt>
                <c:pt idx="1">
                  <c:v>330</c:v>
                </c:pt>
                <c:pt idx="2">
                  <c:v>360</c:v>
                </c:pt>
                <c:pt idx="3">
                  <c:v>340</c:v>
                </c:pt>
                <c:pt idx="4">
                  <c:v>380</c:v>
                </c:pt>
                <c:pt idx="5">
                  <c:v>330</c:v>
                </c:pt>
                <c:pt idx="6">
                  <c:v>440</c:v>
                </c:pt>
                <c:pt idx="7">
                  <c:v>210</c:v>
                </c:pt>
                <c:pt idx="8">
                  <c:v>460</c:v>
                </c:pt>
                <c:pt idx="9">
                  <c:v>200</c:v>
                </c:pt>
                <c:pt idx="10">
                  <c:v>490</c:v>
                </c:pt>
                <c:pt idx="11">
                  <c:v>290</c:v>
                </c:pt>
                <c:pt idx="12">
                  <c:v>490</c:v>
                </c:pt>
                <c:pt idx="13">
                  <c:v>250</c:v>
                </c:pt>
                <c:pt idx="14">
                  <c:v>510</c:v>
                </c:pt>
                <c:pt idx="15">
                  <c:v>310</c:v>
                </c:pt>
                <c:pt idx="16">
                  <c:v>380</c:v>
                </c:pt>
                <c:pt idx="17">
                  <c:v>330</c:v>
                </c:pt>
                <c:pt idx="18">
                  <c:v>370</c:v>
                </c:pt>
                <c:pt idx="19">
                  <c:v>330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B51-490B-9999-184319F6F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8334272"/>
        <c:axId val="148334848"/>
      </c:scatterChart>
      <c:valAx>
        <c:axId val="148334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334848"/>
        <c:crosses val="autoZero"/>
        <c:crossBetween val="midCat"/>
      </c:valAx>
      <c:valAx>
        <c:axId val="14833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0" i="0" baseline="0" dirty="0">
                    <a:effectLst/>
                  </a:rPr>
                  <a:t>Voltage(mV)</a:t>
                </a:r>
                <a:endParaRPr lang="ko-KR" altLang="ko-KR" sz="7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"/>
              <c:y val="0.4200444333263335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334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Rectified </a:t>
            </a:r>
            <a:r>
              <a:rPr lang="en-US" sz="2400" dirty="0" smtClean="0"/>
              <a:t>Signal</a:t>
            </a:r>
            <a:endParaRPr lang="ko-KR" sz="24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7314175409514257"/>
          <c:y val="0.17024922428016634"/>
          <c:w val="0.79206600213754441"/>
          <c:h val="0.7232668964158761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Sheet1!$D$3:$D$22</c:f>
              <c:numCache>
                <c:formatCode>General</c:formatCode>
                <c:ptCount val="20"/>
                <c:pt idx="0">
                  <c:v>10</c:v>
                </c:pt>
                <c:pt idx="1">
                  <c:v>20</c:v>
                </c:pt>
                <c:pt idx="2">
                  <c:v>10</c:v>
                </c:pt>
                <c:pt idx="3">
                  <c:v>10</c:v>
                </c:pt>
                <c:pt idx="4">
                  <c:v>30</c:v>
                </c:pt>
                <c:pt idx="5">
                  <c:v>20</c:v>
                </c:pt>
                <c:pt idx="6">
                  <c:v>90</c:v>
                </c:pt>
                <c:pt idx="7">
                  <c:v>140</c:v>
                </c:pt>
                <c:pt idx="8">
                  <c:v>110</c:v>
                </c:pt>
                <c:pt idx="9">
                  <c:v>150</c:v>
                </c:pt>
                <c:pt idx="10">
                  <c:v>140</c:v>
                </c:pt>
                <c:pt idx="11">
                  <c:v>60</c:v>
                </c:pt>
                <c:pt idx="12">
                  <c:v>140</c:v>
                </c:pt>
                <c:pt idx="13">
                  <c:v>80</c:v>
                </c:pt>
                <c:pt idx="14">
                  <c:v>160</c:v>
                </c:pt>
                <c:pt idx="15">
                  <c:v>40</c:v>
                </c:pt>
                <c:pt idx="16">
                  <c:v>30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E54-40ED-AE78-78CB84790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8338304"/>
        <c:axId val="148338880"/>
      </c:scatterChart>
      <c:valAx>
        <c:axId val="148338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338880"/>
        <c:crosses val="autoZero"/>
        <c:crossBetween val="midCat"/>
      </c:valAx>
      <c:valAx>
        <c:axId val="14833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800" b="0" i="0" baseline="0">
                    <a:effectLst/>
                  </a:rPr>
                  <a:t>Voltage(mV)</a:t>
                </a:r>
                <a:endParaRPr lang="ko-KR" altLang="ko-KR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3383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Root Mean Square</a:t>
            </a:r>
            <a:endParaRPr lang="ko-KR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Sheet1!$F$3:$F$22</c:f>
              <c:numCache>
                <c:formatCode>General</c:formatCode>
                <c:ptCount val="20"/>
                <c:pt idx="4">
                  <c:v>17.888543819998318</c:v>
                </c:pt>
                <c:pt idx="5">
                  <c:v>19.493588689617926</c:v>
                </c:pt>
                <c:pt idx="6">
                  <c:v>43.81780460041329</c:v>
                </c:pt>
                <c:pt idx="7">
                  <c:v>76.288924491042607</c:v>
                </c:pt>
                <c:pt idx="8">
                  <c:v>90.664215653145092</c:v>
                </c:pt>
                <c:pt idx="9">
                  <c:v>111.98214143335535</c:v>
                </c:pt>
                <c:pt idx="10">
                  <c:v>127.98437404620925</c:v>
                </c:pt>
                <c:pt idx="11">
                  <c:v>124.41864811996632</c:v>
                </c:pt>
                <c:pt idx="12">
                  <c:v>124.41864811996632</c:v>
                </c:pt>
                <c:pt idx="13">
                  <c:v>119.74973903938162</c:v>
                </c:pt>
                <c:pt idx="14">
                  <c:v>122.31107881136525</c:v>
                </c:pt>
                <c:pt idx="15">
                  <c:v>106.58330075579383</c:v>
                </c:pt>
                <c:pt idx="16">
                  <c:v>104.01922899156675</c:v>
                </c:pt>
                <c:pt idx="17">
                  <c:v>83.546394296821688</c:v>
                </c:pt>
                <c:pt idx="18">
                  <c:v>76.026311234992846</c:v>
                </c:pt>
                <c:pt idx="19">
                  <c:v>27.202941017470888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F43-413D-A863-571C8E3C20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542656"/>
        <c:axId val="155543232"/>
      </c:scatterChart>
      <c:valAx>
        <c:axId val="155542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543232"/>
        <c:crosses val="autoZero"/>
        <c:crossBetween val="midCat"/>
      </c:valAx>
      <c:valAx>
        <c:axId val="15554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800" b="0" i="0" baseline="0">
                    <a:effectLst/>
                  </a:rPr>
                  <a:t>Voltage(mV)</a:t>
                </a:r>
                <a:endParaRPr lang="ko-KR" altLang="ko-KR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542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0.38358</cdr:x>
      <cdr:y>0.88177</cdr:y>
    </cdr:from>
    <cdr:to>
      <cdr:x>0.65522</cdr:x>
      <cdr:y>0.88177</cdr:y>
    </cdr:to>
    <cdr:cxnSp macro="">
      <cdr:nvCxnSpPr>
        <cdr:cNvPr id="2" name="직선 화살표 연결선 1"/>
        <cdr:cNvCxnSpPr/>
      </cdr:nvCxnSpPr>
      <cdr:spPr>
        <a:xfrm xmlns:a="http://schemas.openxmlformats.org/drawingml/2006/main">
          <a:off x="2797609" y="3881063"/>
          <a:ext cx="1981200" cy="0"/>
        </a:xfrm>
        <a:prstGeom xmlns:a="http://schemas.openxmlformats.org/drawingml/2006/main" prst="straightConnector1">
          <a:avLst/>
        </a:prstGeom>
        <a:ln xmlns:a="http://schemas.openxmlformats.org/drawingml/2006/main" w="76200">
          <a:solidFill>
            <a:srgbClr val="FFC000"/>
          </a:solidFill>
          <a:headEnd type="triangle"/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0.42769</cdr:x>
      <cdr:y>0.79061</cdr:y>
    </cdr:from>
    <cdr:to>
      <cdr:x>0.65928</cdr:x>
      <cdr:y>0.88495</cdr:y>
    </cdr:to>
    <cdr:sp macro="" textlink="">
      <cdr:nvSpPr>
        <cdr:cNvPr id="3" name="TextBox 20"/>
        <cdr:cNvSpPr txBox="1"/>
      </cdr:nvSpPr>
      <cdr:spPr>
        <a:xfrm xmlns:a="http://schemas.openxmlformats.org/drawingml/2006/main">
          <a:off x="3119352" y="3479838"/>
          <a:ext cx="1689033" cy="4152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dirty="0" smtClean="0"/>
            <a:t>힘을 준 구간</a:t>
          </a:r>
          <a:endParaRPr lang="ko-KR" altLang="en-US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0.14449</cdr:x>
      <cdr:y>0.43381</cdr:y>
    </cdr:from>
    <cdr:to>
      <cdr:x>0.9502</cdr:x>
      <cdr:y>0.43381</cdr:y>
    </cdr:to>
    <cdr:cxnSp macro="">
      <cdr:nvCxnSpPr>
        <cdr:cNvPr id="2" name="직선 연결선 1"/>
        <cdr:cNvCxnSpPr/>
      </cdr:nvCxnSpPr>
      <cdr:spPr>
        <a:xfrm xmlns:a="http://schemas.openxmlformats.org/drawingml/2006/main">
          <a:off x="924653" y="1709360"/>
          <a:ext cx="5156200" cy="0"/>
        </a:xfrm>
        <a:prstGeom xmlns:a="http://schemas.openxmlformats.org/drawingml/2006/main" prst="line">
          <a:avLst/>
        </a:prstGeom>
        <a:ln xmlns:a="http://schemas.openxmlformats.org/drawingml/2006/main" w="28575"/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0.71891</cdr:x>
      <cdr:y>0.3461</cdr:y>
    </cdr:from>
    <cdr:to>
      <cdr:x>0.97269</cdr:x>
      <cdr:y>0.43984</cdr:y>
    </cdr:to>
    <cdr:sp macro="" textlink="">
      <cdr:nvSpPr>
        <cdr:cNvPr id="3" name="TextBox 6"/>
        <cdr:cNvSpPr txBox="1"/>
      </cdr:nvSpPr>
      <cdr:spPr>
        <a:xfrm xmlns:a="http://schemas.openxmlformats.org/drawingml/2006/main">
          <a:off x="4600687" y="1363764"/>
          <a:ext cx="162409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dirty="0" smtClean="0"/>
            <a:t>Threshold=90</a:t>
          </a:r>
          <a:endParaRPr lang="ko-KR" alt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C3747-0BE7-C048-9894-E6E4442ED81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367D8-AA99-6E4D-82DF-8F86BAC35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58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7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93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96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77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122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1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52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5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10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2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18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52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161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04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3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86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367D8-AA99-6E4D-82DF-8F86BAC3505C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4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nb.postech.ac.kr/research/medical-robot/semg-mna-based-emg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junews.com/view/20160419160322077" TargetMode="External"/><Relationship Id="rId5" Type="http://schemas.openxmlformats.org/officeDocument/2006/relationships/hyperlink" Target="http://cswww.essex.ac.uk/staff/hhu/Papers/ROBIO07-222.pdf" TargetMode="External"/><Relationship Id="rId4" Type="http://schemas.openxmlformats.org/officeDocument/2006/relationships/hyperlink" Target="http://news.heraldcorp.com/view.php?ud=20150616000875&amp;md=20150616144239_B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7802" y="2445494"/>
            <a:ext cx="503036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 err="1" smtClean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근전도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센서를 이용한 전자기기 움직이기</a:t>
            </a:r>
            <a:endParaRPr lang="en-US" altLang="ko-KR" sz="3600" b="1" dirty="0" smtClean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algn="r"/>
            <a:r>
              <a:rPr lang="en-U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MECH433</a:t>
            </a:r>
            <a:endParaRPr lang="ko-KR" altLang="en-US" sz="2000" dirty="0">
              <a:solidFill>
                <a:srgbClr val="939BA5"/>
              </a:solidFill>
              <a:latin typeface="Arial"/>
              <a:cs typeface="Arial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991466" y="2447775"/>
            <a:ext cx="2799644" cy="924936"/>
            <a:chOff x="7114477" y="2364058"/>
            <a:chExt cx="1889378" cy="898313"/>
          </a:xfrm>
        </p:grpSpPr>
        <p:sp>
          <p:nvSpPr>
            <p:cNvPr id="6" name="TextBox 5"/>
            <p:cNvSpPr txBox="1"/>
            <p:nvPr/>
          </p:nvSpPr>
          <p:spPr>
            <a:xfrm>
              <a:off x="7114478" y="2364058"/>
              <a:ext cx="1889377" cy="5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77767A"/>
                  </a:solidFill>
                  <a:latin typeface="Arial"/>
                  <a:ea typeface="나눔고딕"/>
                  <a:cs typeface="Arial"/>
                </a:rPr>
                <a:t>Project</a:t>
              </a:r>
              <a:endParaRPr lang="ko-KR" altLang="en-US" sz="2800" spc="-150" dirty="0">
                <a:solidFill>
                  <a:srgbClr val="77767A"/>
                </a:solidFill>
                <a:latin typeface="Arial"/>
                <a:ea typeface="나눔고딕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14477" y="2754211"/>
              <a:ext cx="1316695" cy="5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rgbClr val="159F84"/>
                  </a:solidFill>
                  <a:latin typeface="Arial"/>
                  <a:ea typeface="나눔고딕"/>
                  <a:cs typeface="Arial"/>
                </a:rPr>
                <a:t>시</a:t>
              </a:r>
              <a:r>
                <a:rPr lang="ko-KR" altLang="en-US" sz="2800" spc="-300" dirty="0" smtClean="0">
                  <a:solidFill>
                    <a:srgbClr val="F49201"/>
                  </a:solidFill>
                  <a:latin typeface="Arial"/>
                  <a:ea typeface="나눔고딕"/>
                  <a:cs typeface="Arial"/>
                </a:rPr>
                <a:t>스</a:t>
              </a:r>
              <a:r>
                <a:rPr lang="ko-KR" altLang="en-US" sz="2800" spc="-300" dirty="0" smtClean="0">
                  <a:solidFill>
                    <a:srgbClr val="BD2517"/>
                  </a:solidFill>
                  <a:latin typeface="Arial"/>
                  <a:ea typeface="나눔고딕"/>
                  <a:cs typeface="Arial"/>
                </a:rPr>
                <a:t>템</a:t>
              </a:r>
              <a:r>
                <a:rPr lang="ko-KR" altLang="en-US" sz="2800" spc="-300" dirty="0" smtClean="0">
                  <a:solidFill>
                    <a:schemeClr val="accent5">
                      <a:lumMod val="50000"/>
                    </a:schemeClr>
                  </a:solidFill>
                  <a:latin typeface="Arial"/>
                  <a:ea typeface="나눔고딕"/>
                  <a:cs typeface="Arial"/>
                </a:rPr>
                <a:t>설계</a:t>
              </a:r>
              <a:r>
                <a:rPr lang="en-US" altLang="ko-KR" sz="2800" spc="-300" dirty="0">
                  <a:solidFill>
                    <a:schemeClr val="accent5">
                      <a:lumMod val="50000"/>
                    </a:schemeClr>
                  </a:solidFill>
                  <a:latin typeface="Arial"/>
                  <a:ea typeface="나눔고딕"/>
                  <a:cs typeface="Arial"/>
                </a:rPr>
                <a:t>2</a:t>
              </a:r>
              <a:endParaRPr lang="ko-KR" altLang="en-US" sz="2800" spc="-300" dirty="0">
                <a:solidFill>
                  <a:schemeClr val="accent5">
                    <a:lumMod val="50000"/>
                  </a:schemeClr>
                </a:solidFill>
                <a:latin typeface="Arial"/>
                <a:ea typeface="나눔고딕"/>
                <a:cs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22323" y="3940992"/>
            <a:ext cx="28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52920" y="4139578"/>
            <a:ext cx="5475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s-I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20130508 ME </a:t>
            </a:r>
            <a:r>
              <a:rPr lang="ko-KR" altLang="en-US" sz="2000" dirty="0" smtClean="0">
                <a:solidFill>
                  <a:srgbClr val="939BA5"/>
                </a:solidFill>
                <a:latin typeface="Arial"/>
                <a:cs typeface="Arial"/>
              </a:rPr>
              <a:t>정재연</a:t>
            </a:r>
            <a:endParaRPr lang="en-US" altLang="ko-KR" sz="2000" dirty="0" smtClean="0">
              <a:solidFill>
                <a:srgbClr val="939BA5"/>
              </a:solidFill>
              <a:latin typeface="Arial"/>
              <a:cs typeface="Arial"/>
            </a:endParaRPr>
          </a:p>
          <a:p>
            <a:pPr algn="r"/>
            <a:r>
              <a:rPr lang="en-U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20130312 ME </a:t>
            </a:r>
            <a:r>
              <a:rPr lang="ko-KR" altLang="en-US" sz="2000" dirty="0" smtClean="0">
                <a:solidFill>
                  <a:srgbClr val="939BA5"/>
                </a:solidFill>
                <a:latin typeface="Arial"/>
                <a:cs typeface="Arial"/>
              </a:rPr>
              <a:t>정헌영</a:t>
            </a:r>
            <a:endParaRPr lang="en-US" altLang="ko-KR" sz="2000" dirty="0" smtClean="0">
              <a:solidFill>
                <a:srgbClr val="939BA5"/>
              </a:solidFill>
              <a:latin typeface="Arial"/>
              <a:cs typeface="Arial"/>
            </a:endParaRPr>
          </a:p>
          <a:p>
            <a:pPr algn="r"/>
            <a:r>
              <a:rPr lang="en-U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20130401 </a:t>
            </a:r>
            <a:r>
              <a:rPr lang="en-US" altLang="ko-KR" sz="2000" dirty="0">
                <a:solidFill>
                  <a:srgbClr val="939BA5"/>
                </a:solidFill>
                <a:latin typeface="Arial"/>
                <a:cs typeface="Arial"/>
              </a:rPr>
              <a:t>ME </a:t>
            </a:r>
            <a:r>
              <a:rPr lang="ko-KR" altLang="en-US" sz="2000" dirty="0" smtClean="0">
                <a:solidFill>
                  <a:srgbClr val="939BA5"/>
                </a:solidFill>
                <a:latin typeface="Arial"/>
                <a:cs typeface="Arial"/>
              </a:rPr>
              <a:t>이경용</a:t>
            </a:r>
            <a:endParaRPr lang="ko-KR" altLang="is-IS" sz="2000" dirty="0">
              <a:solidFill>
                <a:srgbClr val="939BA5"/>
              </a:solidFill>
              <a:latin typeface="Arial"/>
              <a:cs typeface="Arial"/>
            </a:endParaRPr>
          </a:p>
          <a:p>
            <a:pPr algn="r"/>
            <a:r>
              <a:rPr lang="is-I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201</a:t>
            </a:r>
            <a:r>
              <a:rPr lang="en-U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0</a:t>
            </a:r>
            <a:r>
              <a:rPr lang="is-I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0</a:t>
            </a:r>
            <a:r>
              <a:rPr lang="en-U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212 </a:t>
            </a:r>
            <a:r>
              <a:rPr lang="is-I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ME</a:t>
            </a:r>
            <a:r>
              <a:rPr lang="ko-KR" altLang="en-US" sz="2000" dirty="0" smtClean="0">
                <a:solidFill>
                  <a:srgbClr val="939BA5"/>
                </a:solidFill>
                <a:latin typeface="Arial"/>
                <a:cs typeface="Arial"/>
              </a:rPr>
              <a:t> 김태환</a:t>
            </a:r>
            <a:endParaRPr lang="en-US" altLang="ko-KR" sz="2000" dirty="0" smtClean="0">
              <a:solidFill>
                <a:srgbClr val="939BA5"/>
              </a:solidFill>
              <a:latin typeface="Arial"/>
              <a:cs typeface="Arial"/>
            </a:endParaRPr>
          </a:p>
          <a:p>
            <a:pPr algn="r"/>
            <a:r>
              <a:rPr lang="en-U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20100448 </a:t>
            </a:r>
            <a:r>
              <a:rPr lang="en-US" altLang="ko-KR" sz="2000" dirty="0">
                <a:solidFill>
                  <a:srgbClr val="939BA5"/>
                </a:solidFill>
                <a:latin typeface="Arial"/>
                <a:cs typeface="Arial"/>
              </a:rPr>
              <a:t>ME </a:t>
            </a:r>
            <a:r>
              <a:rPr lang="ko-KR" altLang="en-US" sz="2000" dirty="0" smtClean="0">
                <a:solidFill>
                  <a:srgbClr val="939BA5"/>
                </a:solidFill>
                <a:latin typeface="Arial"/>
                <a:cs typeface="Arial"/>
              </a:rPr>
              <a:t>정필재</a:t>
            </a:r>
            <a:r>
              <a:rPr lang="is-IS" altLang="ko-KR" sz="2000" dirty="0" smtClean="0">
                <a:solidFill>
                  <a:srgbClr val="939BA5"/>
                </a:solidFill>
                <a:latin typeface="Arial"/>
                <a:cs typeface="Arial"/>
              </a:rPr>
              <a:t> </a:t>
            </a:r>
            <a:endParaRPr lang="ko-KR" altLang="is-IS" sz="2000" dirty="0">
              <a:solidFill>
                <a:srgbClr val="939BA5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934188" y="4947003"/>
                <a:ext cx="7862314" cy="180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>
                          <a:latin typeface="Cambria Math"/>
                        </a:rPr>
                        <m:t>y</m:t>
                      </m:r>
                      <m:r>
                        <a:rPr lang="en-US" altLang="ko-KR" sz="16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>
                          <a:latin typeface="Cambria Math"/>
                        </a:rPr>
                        <m:t>f</m:t>
                      </m:r>
                      <m:r>
                        <a:rPr lang="en-US" altLang="ko-KR" sz="16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1600">
                          <a:latin typeface="Cambria Math"/>
                        </a:rPr>
                        <m:t>t</m:t>
                      </m:r>
                      <m:r>
                        <a:rPr lang="en-US" altLang="ko-KR" sz="160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/>
                            </a:rPr>
                            <m:t>rec</m:t>
                          </m:r>
                        </m:sub>
                      </m:sSub>
                      <m:r>
                        <a:rPr lang="en-US" altLang="ko-KR" sz="16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ko-KR" altLang="ko-KR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sz="1600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sz="1600" i="1">
                              <a:latin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ko-KR" sz="160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1600">
                          <a:latin typeface="Cambria Math"/>
                        </a:rPr>
                        <m:t>m</m:t>
                      </m:r>
                      <m:r>
                        <a:rPr lang="en-US" altLang="ko-KR" sz="16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1600">
                          <a:latin typeface="Cambria Math"/>
                        </a:rPr>
                        <m:t>m</m:t>
                      </m:r>
                      <m:r>
                        <a:rPr lang="ko-KR" altLang="ko-KR" sz="1600">
                          <a:latin typeface="Cambria Math"/>
                        </a:rPr>
                        <m:t>은</m:t>
                      </m:r>
                      <m:r>
                        <a:rPr lang="en-US" altLang="ko-KR" sz="160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>
                          <a:latin typeface="Cambria Math"/>
                        </a:rPr>
                        <m:t>average</m:t>
                      </m:r>
                      <m:r>
                        <a:rPr lang="en-US" altLang="ko-KR" sz="160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ko-KR" sz="1600" dirty="0"/>
              </a:p>
              <a:p>
                <a:r>
                  <a:rPr lang="ko-KR" altLang="ko-KR" sz="1600" dirty="0"/>
                  <a:t>시각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ko-KR" sz="1600" dirty="0"/>
                  <a:t>에 대하여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/>
                            </a:rPr>
                            <m:t>rms</m:t>
                          </m:r>
                        </m:sub>
                      </m:sSub>
                      <m:r>
                        <a:rPr lang="en-US" altLang="ko-KR" sz="16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sz="16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ko-KR" altLang="ko-KR" sz="16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ko-KR" altLang="ko-KR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𝑟𝑒𝑐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−4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)−</m:t>
                                      </m:r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6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ko-KR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𝑟𝑒𝑐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−3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)−</m:t>
                                      </m:r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6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ko-KR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𝑟𝑒𝑐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)−</m:t>
                                      </m:r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6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ko-KR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𝑟𝑒𝑐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)−</m:t>
                                      </m:r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600" i="1">
                                  <a:latin typeface="Cambria Math"/>
                                </a:rPr>
                                <m:t>+2×</m:t>
                              </m:r>
                              <m:sSup>
                                <m:sSupPr>
                                  <m:ctrlPr>
                                    <a:rPr lang="ko-KR" altLang="ko-KR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𝑟𝑒𝑐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)−</m:t>
                                      </m:r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1600" i="1">
                                  <a:latin typeface="Cambria Math"/>
                                </a:rPr>
                                <m:t>6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ko-KR" altLang="ko-KR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188" y="4947003"/>
                <a:ext cx="7862314" cy="1800429"/>
              </a:xfrm>
              <a:prstGeom prst="rect">
                <a:avLst/>
              </a:prstGeom>
              <a:blipFill>
                <a:blip r:embed="rId4"/>
                <a:stretch>
                  <a:fillRect l="-388" r="-176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차트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643164"/>
              </p:ext>
            </p:extLst>
          </p:nvPr>
        </p:nvGraphicFramePr>
        <p:xfrm>
          <a:off x="3396859" y="1026962"/>
          <a:ext cx="6399550" cy="3940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19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543" y="1536001"/>
            <a:ext cx="4487643" cy="349792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00638" y="5288585"/>
            <a:ext cx="7862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기존 </a:t>
            </a:r>
            <a:r>
              <a:rPr lang="en-US" altLang="ko-KR" sz="1600" dirty="0" smtClean="0"/>
              <a:t>Raw data</a:t>
            </a:r>
            <a:r>
              <a:rPr lang="ko-KR" altLang="en-US" sz="1600" dirty="0" smtClean="0"/>
              <a:t>에서 최근 </a:t>
            </a:r>
            <a:r>
              <a:rPr lang="en-US" altLang="ko-KR" sz="1600" dirty="0"/>
              <a:t>6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data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RMS (root mean square)</a:t>
            </a:r>
            <a:r>
              <a:rPr lang="ko-KR" altLang="en-US" sz="1600" dirty="0" smtClean="0"/>
              <a:t>한 값으로 주고</a:t>
            </a:r>
            <a:r>
              <a:rPr lang="en-US" altLang="ko-KR" sz="1600" dirty="0" smtClean="0"/>
              <a:t>, digital</a:t>
            </a:r>
            <a:r>
              <a:rPr lang="ko-KR" altLang="en-US" sz="1600" dirty="0" smtClean="0"/>
              <a:t>화 시켜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주어진 </a:t>
            </a:r>
            <a:r>
              <a:rPr lang="en-US" altLang="ko-KR" sz="1600" dirty="0" smtClean="0"/>
              <a:t>threshold </a:t>
            </a:r>
            <a:r>
              <a:rPr lang="ko-KR" altLang="en-US" sz="1600" dirty="0" smtClean="0"/>
              <a:t>값을 넘어서면 특정 값을 나타내도록 하였다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Matlab</a:t>
            </a:r>
            <a:r>
              <a:rPr lang="en-US" altLang="ko-KR" sz="1600" dirty="0"/>
              <a:t> </a:t>
            </a:r>
            <a:r>
              <a:rPr lang="ko-KR" altLang="en-US" sz="1600" dirty="0"/>
              <a:t>사용 시 </a:t>
            </a:r>
            <a:r>
              <a:rPr lang="en-US" altLang="ko-KR" sz="1600" dirty="0"/>
              <a:t>1</a:t>
            </a:r>
            <a:r>
              <a:rPr lang="ko-KR" altLang="en-US" sz="1600" dirty="0"/>
              <a:t>분당 </a:t>
            </a:r>
            <a:r>
              <a:rPr lang="en-US" altLang="ko-KR" sz="1600" dirty="0"/>
              <a:t>100</a:t>
            </a:r>
            <a:r>
              <a:rPr lang="ko-KR" altLang="en-US" sz="1600" dirty="0"/>
              <a:t>개 정도의 </a:t>
            </a:r>
            <a:r>
              <a:rPr lang="en-US" altLang="ko-KR" sz="1600" dirty="0"/>
              <a:t>data</a:t>
            </a:r>
            <a:r>
              <a:rPr lang="ko-KR" altLang="en-US" sz="1600" dirty="0"/>
              <a:t>를 받았다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2939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98166" y="3359045"/>
            <a:ext cx="272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9" y="1317065"/>
            <a:ext cx="7176764" cy="54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98166" y="3359045"/>
            <a:ext cx="272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960536" y="2972958"/>
            <a:ext cx="40700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Arduino</a:t>
            </a:r>
            <a:r>
              <a:rPr lang="ko-KR" altLang="en-US" sz="1600" dirty="0" smtClean="0"/>
              <a:t>를 컴퓨터와 독립시켜 </a:t>
            </a:r>
            <a:r>
              <a:rPr lang="en-US" altLang="ko-KR" sz="1600" dirty="0" err="1" smtClean="0"/>
              <a:t>matlab</a:t>
            </a:r>
            <a:r>
              <a:rPr lang="ko-KR" altLang="en-US" sz="1600" dirty="0" smtClean="0"/>
              <a:t>이 아닌 </a:t>
            </a:r>
            <a:r>
              <a:rPr lang="en-US" altLang="ko-KR" sz="1600" dirty="0" err="1" smtClean="0"/>
              <a:t>arduino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EMG </a:t>
            </a:r>
            <a:r>
              <a:rPr lang="ko-KR" altLang="en-US" sz="1600" dirty="0" smtClean="0"/>
              <a:t>신호 처리 작업을 진행을 하게 하였다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초에 </a:t>
            </a:r>
            <a:r>
              <a:rPr lang="en-US" altLang="ko-KR" sz="1600" dirty="0" smtClean="0"/>
              <a:t>25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data</a:t>
            </a:r>
            <a:r>
              <a:rPr lang="ko-KR" altLang="en-US" sz="1600" dirty="0" smtClean="0"/>
              <a:t>를 받는다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두 </a:t>
            </a:r>
            <a:r>
              <a:rPr lang="en-US" altLang="ko-KR" sz="1600" dirty="0" smtClean="0"/>
              <a:t>Arduino Bluetooth paring </a:t>
            </a:r>
            <a:r>
              <a:rPr lang="ko-KR" altLang="en-US" sz="1600" dirty="0" smtClean="0"/>
              <a:t>진행</a:t>
            </a:r>
            <a:r>
              <a:rPr lang="en-US" altLang="ko-KR" sz="1600" dirty="0" smtClean="0"/>
              <a:t>.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768" y="1093025"/>
            <a:ext cx="3013842" cy="521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98166" y="3359045"/>
            <a:ext cx="272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587775" y="5135319"/>
            <a:ext cx="4070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RC car</a:t>
            </a:r>
            <a:r>
              <a:rPr lang="ko-KR" altLang="en-US" sz="1600" dirty="0" smtClean="0"/>
              <a:t>에 모터 드라이브</a:t>
            </a:r>
            <a:r>
              <a:rPr lang="en-US" altLang="ko-KR" sz="1600" dirty="0" smtClean="0"/>
              <a:t>, voltage source</a:t>
            </a:r>
            <a:r>
              <a:rPr lang="ko-KR" altLang="en-US" sz="1600" dirty="0" smtClean="0"/>
              <a:t>를 추가해 적절한 전압과 전류를 공급하였다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207" y="1256070"/>
            <a:ext cx="3693073" cy="49240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76" y="1854363"/>
            <a:ext cx="3874028" cy="2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721197" y="764993"/>
            <a:ext cx="3427316" cy="6093007"/>
            <a:chOff x="5485456" y="712406"/>
            <a:chExt cx="3427316" cy="609300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456" y="712406"/>
              <a:ext cx="3427316" cy="6093007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5761971" y="4877618"/>
              <a:ext cx="914400" cy="9144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7868927" y="4636418"/>
              <a:ext cx="914400" cy="9144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5638800" y="2272271"/>
              <a:ext cx="914400" cy="9144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7881739" y="2124223"/>
              <a:ext cx="914400" cy="9144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978325" y="3138819"/>
            <a:ext cx="4453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실험자가 지속적으로 신호를 줄 수 있는가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두 </a:t>
            </a:r>
            <a:r>
              <a:rPr lang="en-US" altLang="ko-KR" sz="1600" dirty="0" smtClean="0"/>
              <a:t>signal </a:t>
            </a:r>
            <a:r>
              <a:rPr lang="ko-KR" altLang="en-US" sz="1600" dirty="0" smtClean="0"/>
              <a:t>사이에 간섭이 큰가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실험자가 원하는 대로 신호를 줄 수 있는가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0539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74" y="2729471"/>
            <a:ext cx="3743547" cy="21057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59582" y="218161"/>
            <a:ext cx="2114649" cy="3759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19" y="4392929"/>
            <a:ext cx="3759375" cy="21146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702924" y="1786628"/>
            <a:ext cx="22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        </a:t>
            </a:r>
            <a:r>
              <a:rPr lang="ko-KR" altLang="en-US" sz="2400" dirty="0" smtClean="0"/>
              <a:t>우회전</a:t>
            </a:r>
            <a:r>
              <a:rPr lang="en-US" altLang="ko-KR" sz="2400" dirty="0" smtClean="0"/>
              <a:t>(‘r’)</a:t>
            </a:r>
            <a:endParaRPr lang="en-US" altLang="ko-KR" sz="2400" dirty="0"/>
          </a:p>
        </p:txBody>
      </p:sp>
      <p:sp>
        <p:nvSpPr>
          <p:cNvPr id="9" name="오른쪽 화살표 8"/>
          <p:cNvSpPr/>
          <p:nvPr/>
        </p:nvSpPr>
        <p:spPr>
          <a:xfrm>
            <a:off x="5866477" y="1838735"/>
            <a:ext cx="1061544" cy="34684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245096" y="3528077"/>
            <a:ext cx="22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           </a:t>
            </a:r>
            <a:r>
              <a:rPr lang="ko-KR" altLang="en-US" sz="2400" dirty="0" smtClean="0"/>
              <a:t>좌회전</a:t>
            </a:r>
            <a:r>
              <a:rPr lang="en-US" altLang="ko-KR" sz="2400" dirty="0" smtClean="0"/>
              <a:t>(‘l’)</a:t>
            </a:r>
            <a:endParaRPr lang="en-US" altLang="ko-KR" sz="2400" dirty="0"/>
          </a:p>
        </p:txBody>
      </p:sp>
      <p:sp>
        <p:nvSpPr>
          <p:cNvPr id="35" name="오른쪽 화살표 34"/>
          <p:cNvSpPr/>
          <p:nvPr/>
        </p:nvSpPr>
        <p:spPr>
          <a:xfrm rot="10800000">
            <a:off x="7889719" y="3585488"/>
            <a:ext cx="1061544" cy="34684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962528" y="5696497"/>
            <a:ext cx="22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        </a:t>
            </a:r>
            <a:r>
              <a:rPr lang="ko-KR" altLang="en-US" sz="2400" dirty="0" smtClean="0"/>
              <a:t>전진</a:t>
            </a:r>
            <a:r>
              <a:rPr lang="en-US" altLang="ko-KR" sz="2400" dirty="0" smtClean="0"/>
              <a:t>(‘f’)</a:t>
            </a:r>
            <a:endParaRPr lang="en-US" altLang="ko-KR" sz="2400" dirty="0"/>
          </a:p>
        </p:txBody>
      </p:sp>
      <p:sp>
        <p:nvSpPr>
          <p:cNvPr id="39" name="오른쪽 화살표 38"/>
          <p:cNvSpPr/>
          <p:nvPr/>
        </p:nvSpPr>
        <p:spPr>
          <a:xfrm>
            <a:off x="5893570" y="5753908"/>
            <a:ext cx="1061544" cy="34684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6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42587" y="1785090"/>
            <a:ext cx="264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    </a:t>
            </a:r>
            <a:r>
              <a:rPr lang="ko-KR" altLang="en-US" sz="2400" dirty="0" smtClean="0"/>
              <a:t>후진</a:t>
            </a:r>
            <a:r>
              <a:rPr lang="ko-KR" altLang="en-US" sz="1600" dirty="0" smtClean="0"/>
              <a:t>  </a:t>
            </a:r>
            <a:r>
              <a:rPr lang="ko-KR" altLang="en-US" sz="2400" dirty="0" smtClean="0"/>
              <a:t>우회전</a:t>
            </a:r>
            <a:r>
              <a:rPr lang="en-US" altLang="ko-KR" sz="2400" dirty="0" smtClean="0"/>
              <a:t>(‘R’)</a:t>
            </a:r>
            <a:endParaRPr lang="en-US" altLang="ko-KR" sz="2400" dirty="0"/>
          </a:p>
        </p:txBody>
      </p:sp>
      <p:sp>
        <p:nvSpPr>
          <p:cNvPr id="9" name="오른쪽 화살표 8"/>
          <p:cNvSpPr/>
          <p:nvPr/>
        </p:nvSpPr>
        <p:spPr>
          <a:xfrm>
            <a:off x="5866477" y="1838735"/>
            <a:ext cx="1061544" cy="34684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245095" y="3528077"/>
            <a:ext cx="303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           </a:t>
            </a:r>
            <a:r>
              <a:rPr lang="ko-KR" altLang="en-US" sz="2400" dirty="0" smtClean="0"/>
              <a:t>후진 좌회전</a:t>
            </a:r>
            <a:r>
              <a:rPr lang="en-US" altLang="ko-KR" sz="2400" dirty="0" smtClean="0"/>
              <a:t>(‘L’)</a:t>
            </a:r>
            <a:endParaRPr lang="en-US" altLang="ko-KR" sz="2400" dirty="0"/>
          </a:p>
        </p:txBody>
      </p:sp>
      <p:sp>
        <p:nvSpPr>
          <p:cNvPr id="35" name="오른쪽 화살표 34"/>
          <p:cNvSpPr/>
          <p:nvPr/>
        </p:nvSpPr>
        <p:spPr>
          <a:xfrm rot="10800000">
            <a:off x="7889719" y="3585488"/>
            <a:ext cx="1061544" cy="34684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608332" y="5692620"/>
            <a:ext cx="22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            </a:t>
            </a:r>
            <a:r>
              <a:rPr lang="ko-KR" altLang="en-US" sz="2400" dirty="0" smtClean="0"/>
              <a:t>후진</a:t>
            </a:r>
            <a:r>
              <a:rPr lang="en-US" altLang="ko-KR" sz="2400" dirty="0" smtClean="0"/>
              <a:t>(‘b’)</a:t>
            </a:r>
            <a:endParaRPr lang="en-US" altLang="ko-KR" sz="2400" dirty="0"/>
          </a:p>
        </p:txBody>
      </p:sp>
      <p:sp>
        <p:nvSpPr>
          <p:cNvPr id="39" name="오른쪽 화살표 38"/>
          <p:cNvSpPr/>
          <p:nvPr/>
        </p:nvSpPr>
        <p:spPr>
          <a:xfrm>
            <a:off x="5893570" y="5753908"/>
            <a:ext cx="1061544" cy="34684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09" y="4423811"/>
            <a:ext cx="3804745" cy="21401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85" y="1145995"/>
            <a:ext cx="3627592" cy="20405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88" y="2837024"/>
            <a:ext cx="3925380" cy="2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87950"/>
              </p:ext>
            </p:extLst>
          </p:nvPr>
        </p:nvGraphicFramePr>
        <p:xfrm>
          <a:off x="3088812" y="1970486"/>
          <a:ext cx="4384044" cy="370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6292">
                  <a:extLst>
                    <a:ext uri="{9D8B030D-6E8A-4147-A177-3AD203B41FA5}">
                      <a16:colId xmlns:a16="http://schemas.microsoft.com/office/drawing/2014/main" xmlns="" val="1352593607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115005104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1101309461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3022059056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74269782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267809265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3501709930"/>
                    </a:ext>
                  </a:extLst>
                </a:gridCol>
              </a:tblGrid>
              <a:tr h="37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134892"/>
                  </a:ext>
                </a:extLst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96" y="3598733"/>
            <a:ext cx="3584907" cy="279427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830220" y="4495061"/>
            <a:ext cx="54570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7</a:t>
            </a:r>
            <a:r>
              <a:rPr lang="ko-KR" altLang="en-US" dirty="0" smtClean="0"/>
              <a:t>개의 신호중 가장 빈도수가 많은 값을 출력한다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282099"/>
              </p:ext>
            </p:extLst>
          </p:nvPr>
        </p:nvGraphicFramePr>
        <p:xfrm>
          <a:off x="3714177" y="2380109"/>
          <a:ext cx="4384044" cy="370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6292">
                  <a:extLst>
                    <a:ext uri="{9D8B030D-6E8A-4147-A177-3AD203B41FA5}">
                      <a16:colId xmlns:a16="http://schemas.microsoft.com/office/drawing/2014/main" xmlns="" val="1352593607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115005104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1101309461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3022059056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74269782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267809265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3501709930"/>
                    </a:ext>
                  </a:extLst>
                </a:gridCol>
              </a:tblGrid>
              <a:tr h="37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134892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819636"/>
              </p:ext>
            </p:extLst>
          </p:nvPr>
        </p:nvGraphicFramePr>
        <p:xfrm>
          <a:off x="4341495" y="2746677"/>
          <a:ext cx="4384044" cy="370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6292">
                  <a:extLst>
                    <a:ext uri="{9D8B030D-6E8A-4147-A177-3AD203B41FA5}">
                      <a16:colId xmlns:a16="http://schemas.microsoft.com/office/drawing/2014/main" xmlns="" val="1352593607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115005104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1101309461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3022059056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74269782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267809265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3501709930"/>
                    </a:ext>
                  </a:extLst>
                </a:gridCol>
              </a:tblGrid>
              <a:tr h="37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134892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82801"/>
              </p:ext>
            </p:extLst>
          </p:nvPr>
        </p:nvGraphicFramePr>
        <p:xfrm>
          <a:off x="4973411" y="3128558"/>
          <a:ext cx="4384044" cy="370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6292">
                  <a:extLst>
                    <a:ext uri="{9D8B030D-6E8A-4147-A177-3AD203B41FA5}">
                      <a16:colId xmlns:a16="http://schemas.microsoft.com/office/drawing/2014/main" xmlns="" val="1352593607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115005104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1101309461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3022059056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74269782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2678092654"/>
                    </a:ext>
                  </a:extLst>
                </a:gridCol>
                <a:gridCol w="626292">
                  <a:extLst>
                    <a:ext uri="{9D8B030D-6E8A-4147-A177-3AD203B41FA5}">
                      <a16:colId xmlns:a16="http://schemas.microsoft.com/office/drawing/2014/main" xmlns="" val="3501709930"/>
                    </a:ext>
                  </a:extLst>
                </a:gridCol>
              </a:tblGrid>
              <a:tr h="37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 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134892"/>
                  </a:ext>
                </a:extLst>
              </a:tr>
            </a:tbl>
          </a:graphicData>
        </a:graphic>
      </p:graphicFrame>
      <p:sp>
        <p:nvSpPr>
          <p:cNvPr id="6" name="오른쪽 화살표 5"/>
          <p:cNvSpPr/>
          <p:nvPr/>
        </p:nvSpPr>
        <p:spPr>
          <a:xfrm>
            <a:off x="7847324" y="1970486"/>
            <a:ext cx="1506227" cy="32515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>
            <a:off x="8472687" y="2343602"/>
            <a:ext cx="1506227" cy="32515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9061266" y="2721974"/>
            <a:ext cx="1506227" cy="32515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>
            <a:off x="9660353" y="3131879"/>
            <a:ext cx="1506227" cy="32515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0266637" y="1970486"/>
            <a:ext cx="300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10602364" y="2344294"/>
            <a:ext cx="300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10964951" y="2676095"/>
            <a:ext cx="300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11296011" y="3116121"/>
            <a:ext cx="300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0511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13" y="1799515"/>
            <a:ext cx="2563936" cy="4558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08" y="2366818"/>
            <a:ext cx="5593353" cy="31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2" y="25514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35352" y="31910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35352" y="38683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035352" y="45818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35352" y="52954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3809" y="242862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Arial"/>
                <a:ea typeface="나눔바른고딕" panose="020B0603020101020101" pitchFamily="50" charset="-127"/>
                <a:cs typeface="Arial"/>
              </a:rPr>
              <a:t>Introduction</a:t>
            </a:r>
            <a:endParaRPr lang="ko-KR" altLang="en-US" dirty="0">
              <a:solidFill>
                <a:srgbClr val="929292"/>
              </a:solidFill>
              <a:latin typeface="Arial"/>
              <a:ea typeface="나눔바른고딕" panose="020B0603020101020101" pitchFamily="50" charset="-127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09621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377791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47461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3809" y="517132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83270" y="1323134"/>
            <a:ext cx="3790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latin typeface="Arial"/>
                <a:ea typeface="나눔바른고딕" panose="020B0603020101020101" pitchFamily="50" charset="-127"/>
                <a:cs typeface="Arial"/>
              </a:rPr>
              <a:t>CONTENTS</a:t>
            </a:r>
            <a:endParaRPr lang="ko-KR" altLang="en-US" sz="4400" dirty="0">
              <a:latin typeface="Arial"/>
              <a:ea typeface="나눔바른고딕" panose="020B0603020101020101" pitchFamily="50" charset="-127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2868" y="2009579"/>
            <a:ext cx="3530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근전도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센서를 이용한 </a:t>
            </a:r>
            <a:endParaRPr lang="en-US" altLang="ko-KR" sz="2000" b="1" dirty="0" smtClean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algn="r"/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전자기기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움직이기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50027" y="12197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35488" y="27538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37000" y="34218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038512" y="41275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040024" y="48206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152" y="1285401"/>
            <a:ext cx="2302919" cy="10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88810" y="2370134"/>
            <a:ext cx="872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mtClean="0"/>
              <a:t>피실험자가 </a:t>
            </a:r>
            <a:r>
              <a:rPr lang="ko-KR" altLang="en-US" dirty="0" smtClean="0"/>
              <a:t>바뀌어도 자동적으로 </a:t>
            </a:r>
            <a:r>
              <a:rPr lang="en-US" altLang="ko-KR" dirty="0" smtClean="0"/>
              <a:t>condition</a:t>
            </a:r>
            <a:r>
              <a:rPr lang="ko-KR" altLang="en-US" dirty="0" smtClean="0"/>
              <a:t>을 조절할 수 있도록 </a:t>
            </a:r>
            <a:r>
              <a:rPr lang="en-US" altLang="ko-KR" dirty="0" smtClean="0"/>
              <a:t>software</a:t>
            </a:r>
            <a:r>
              <a:rPr lang="ko-KR" altLang="en-US" dirty="0" smtClean="0"/>
              <a:t>을 제작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3088810" y="3346589"/>
            <a:ext cx="87248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두개의 </a:t>
            </a:r>
            <a:r>
              <a:rPr lang="en-US" altLang="ko-KR" sz="1600" dirty="0" smtClean="0"/>
              <a:t>Arduino Board</a:t>
            </a:r>
            <a:r>
              <a:rPr lang="ko-KR" altLang="en-US" sz="1600" dirty="0" smtClean="0"/>
              <a:t>의 전원을 킨다</a:t>
            </a:r>
            <a:r>
              <a:rPr lang="en-US" altLang="ko-KR" sz="1600" dirty="0" smtClean="0"/>
              <a:t>. 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피실험자는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초 동안 가만히 있는다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 사이에 </a:t>
            </a:r>
            <a:r>
              <a:rPr lang="en-US" altLang="ko-KR" sz="1600" dirty="0" smtClean="0"/>
              <a:t>Arduino</a:t>
            </a:r>
            <a:r>
              <a:rPr lang="ko-KR" altLang="en-US" sz="1600" dirty="0" smtClean="0"/>
              <a:t>는 피실험자에 맞는 </a:t>
            </a:r>
            <a:r>
              <a:rPr lang="en-US" altLang="ko-KR" sz="1600" dirty="0" smtClean="0"/>
              <a:t>condition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setting 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피실험자는 </a:t>
            </a:r>
            <a:r>
              <a:rPr lang="en-US" altLang="ko-KR" sz="1600" dirty="0" smtClean="0"/>
              <a:t>EMG </a:t>
            </a:r>
            <a:r>
              <a:rPr lang="ko-KR" altLang="en-US" sz="1600" dirty="0" smtClean="0"/>
              <a:t>신호를 주어 </a:t>
            </a:r>
            <a:r>
              <a:rPr lang="en-US" altLang="ko-KR" sz="1600" dirty="0" smtClean="0"/>
              <a:t>RC car</a:t>
            </a:r>
            <a:r>
              <a:rPr lang="ko-KR" altLang="en-US" sz="1600" dirty="0" smtClean="0"/>
              <a:t>를 조종한다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피실험자가 바뀔 경우 </a:t>
            </a:r>
            <a:r>
              <a:rPr lang="en-US" altLang="ko-KR" sz="1600" dirty="0" smtClean="0"/>
              <a:t>Arduino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Reset </a:t>
            </a:r>
            <a:r>
              <a:rPr lang="ko-KR" altLang="en-US" sz="1600" dirty="0" smtClean="0"/>
              <a:t>버튼을 누르고 </a:t>
            </a:r>
            <a:r>
              <a:rPr lang="en-US" altLang="ko-KR" sz="1600" dirty="0" smtClean="0"/>
              <a:t>‘2</a:t>
            </a:r>
            <a:r>
              <a:rPr lang="ko-KR" altLang="en-US" sz="1600" dirty="0" smtClean="0"/>
              <a:t>번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으로 간다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619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88810" y="2179007"/>
            <a:ext cx="8995215" cy="216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Tx/>
              <a:buChar char="-"/>
            </a:pPr>
            <a:r>
              <a:rPr lang="en-US" altLang="ko-KR" u="sng" dirty="0">
                <a:hlinkClick r:id="rId3"/>
              </a:rPr>
              <a:t>http://</a:t>
            </a:r>
            <a:r>
              <a:rPr lang="en-US" altLang="ko-KR" u="sng" dirty="0" smtClean="0">
                <a:hlinkClick r:id="rId3"/>
              </a:rPr>
              <a:t>rnb.postech.ac.kr/research/medical-robot/semg-mna-based-emg</a:t>
            </a:r>
            <a:endParaRPr lang="en-US" altLang="ko-KR" u="sng" dirty="0" smtClean="0"/>
          </a:p>
          <a:p>
            <a:pPr marL="342900" indent="-342900">
              <a:lnSpc>
                <a:spcPct val="80000"/>
              </a:lnSpc>
              <a:buFontTx/>
              <a:buChar char="-"/>
            </a:pPr>
            <a:endParaRPr kumimoji="1" lang="en-US" altLang="ko-KR" sz="20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en-US" altLang="ko-KR" u="sng" dirty="0">
                <a:hlinkClick r:id="rId4"/>
              </a:rPr>
              <a:t>http://</a:t>
            </a:r>
            <a:r>
              <a:rPr lang="en-US" altLang="ko-KR" u="sng" dirty="0" smtClean="0">
                <a:hlinkClick r:id="rId4"/>
              </a:rPr>
              <a:t>news.heraldcorp.com/view.php?ud=20150616000875&amp;md=20150616144239_BL</a:t>
            </a:r>
            <a:endParaRPr lang="en-US" altLang="ko-KR" u="sng" dirty="0" smtClean="0"/>
          </a:p>
          <a:p>
            <a:pPr marL="285750" indent="-285750">
              <a:lnSpc>
                <a:spcPct val="80000"/>
              </a:lnSpc>
              <a:buFontTx/>
              <a:buChar char="-"/>
            </a:pPr>
            <a:endParaRPr kumimoji="1" lang="en-US" altLang="ko-KR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en-US" altLang="ko-KR" u="sng" dirty="0">
                <a:hlinkClick r:id="rId5"/>
              </a:rPr>
              <a:t>http://</a:t>
            </a:r>
            <a:r>
              <a:rPr lang="en-US" altLang="ko-KR" u="sng" dirty="0" smtClean="0">
                <a:hlinkClick r:id="rId5"/>
              </a:rPr>
              <a:t>cswww.essex.ac.uk/staff/hhu/Papers/ROBIO07-222.pdf</a:t>
            </a:r>
            <a:endParaRPr lang="en-US" altLang="ko-KR" u="sng" dirty="0" smtClean="0"/>
          </a:p>
          <a:p>
            <a:pPr marL="285750" indent="-285750">
              <a:lnSpc>
                <a:spcPct val="80000"/>
              </a:lnSpc>
              <a:buFontTx/>
              <a:buChar char="-"/>
            </a:pPr>
            <a:endParaRPr lang="en-US" altLang="ko-KR" u="sng" dirty="0"/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en-US" altLang="ko-KR" u="sng" dirty="0">
                <a:hlinkClick r:id="rId6"/>
              </a:rPr>
              <a:t>http://</a:t>
            </a:r>
            <a:r>
              <a:rPr lang="en-US" altLang="ko-KR" u="sng" dirty="0" smtClean="0">
                <a:hlinkClick r:id="rId6"/>
              </a:rPr>
              <a:t>www.ajunews.com/view/20160419160322077</a:t>
            </a:r>
            <a:r>
              <a:rPr lang="en-US" altLang="ko-KR" u="sng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49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835473" y="3089941"/>
            <a:ext cx="2845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나눔바른고딕" panose="020B0603020101020101" pitchFamily="50" charset="-127"/>
                <a:cs typeface="Arial"/>
              </a:rPr>
              <a:t>Thank you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나눔바른고딕" panose="020B0603020101020101" pitchFamily="50" charset="-127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3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/>
                <a:ea typeface="나눔바른고딕" panose="020B0603020101020101" pitchFamily="50" charset="-127"/>
                <a:cs typeface="Arial"/>
              </a:rPr>
              <a:t>Introduction</a:t>
            </a:r>
            <a:endParaRPr lang="ko-KR" altLang="en-US" sz="2000" b="1" dirty="0">
              <a:latin typeface="Arial"/>
              <a:ea typeface="나눔바른고딕" panose="020B0603020101020101" pitchFamily="50" charset="-127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219070" y="2281036"/>
            <a:ext cx="8513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 개요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ko-KR" dirty="0"/>
              <a:t>근육을 움직이려고 하면 근육에서는 신경 자극에 대해서 반응을 한다</a:t>
            </a:r>
            <a:r>
              <a:rPr lang="en-US" altLang="ko-KR" dirty="0"/>
              <a:t>. </a:t>
            </a:r>
            <a:r>
              <a:rPr lang="ko-KR" altLang="ko-KR" dirty="0"/>
              <a:t>신경 자극에 반응하면서 근육 내에서 전기적 활성도가 변화를 일으킨다</a:t>
            </a:r>
            <a:r>
              <a:rPr lang="en-US" altLang="ko-KR" dirty="0"/>
              <a:t>. </a:t>
            </a:r>
            <a:r>
              <a:rPr lang="ko-KR" altLang="ko-KR" dirty="0"/>
              <a:t>근육은 신경의 지배를 받고 근육 자체에도 미세한 전류가 항상 흐르고 있다</a:t>
            </a:r>
            <a:r>
              <a:rPr lang="en-US" altLang="ko-KR" dirty="0"/>
              <a:t>. </a:t>
            </a:r>
            <a:r>
              <a:rPr lang="ko-KR" altLang="ko-KR" dirty="0"/>
              <a:t>이러한 전류의 변화를 전극을 통해서 확인하는 것이 현재 </a:t>
            </a:r>
            <a:r>
              <a:rPr lang="en-US" altLang="ko-KR" u="sng" dirty="0"/>
              <a:t>EMG (Electromyography) </a:t>
            </a:r>
            <a:r>
              <a:rPr lang="ko-KR" altLang="ko-KR" u="sng" dirty="0"/>
              <a:t>기술</a:t>
            </a:r>
            <a:r>
              <a:rPr lang="ko-KR" altLang="ko-KR" dirty="0"/>
              <a:t>의 핵심이다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ko-KR" b="1" dirty="0" err="1" smtClean="0"/>
              <a:t>근전도</a:t>
            </a:r>
            <a:r>
              <a:rPr lang="ko-KR" altLang="ko-KR" b="1" dirty="0" smtClean="0"/>
              <a:t> </a:t>
            </a:r>
            <a:r>
              <a:rPr lang="ko-KR" altLang="ko-KR" b="1" dirty="0"/>
              <a:t>측정 기술을 기반으로 하는 </a:t>
            </a:r>
            <a:r>
              <a:rPr lang="en-US" altLang="ko-KR" b="1" dirty="0"/>
              <a:t>EMG (Electromyography) </a:t>
            </a:r>
            <a:r>
              <a:rPr lang="ko-KR" altLang="ko-KR" b="1" dirty="0" smtClean="0"/>
              <a:t>기술을 </a:t>
            </a:r>
            <a:r>
              <a:rPr lang="ko-KR" altLang="ko-KR" b="1" dirty="0"/>
              <a:t>활용하여 </a:t>
            </a:r>
            <a:r>
              <a:rPr lang="ko-KR" altLang="ko-KR" b="1" dirty="0" smtClean="0"/>
              <a:t>프로젝트를 </a:t>
            </a:r>
            <a:r>
              <a:rPr lang="ko-KR" altLang="ko-KR" b="1" dirty="0"/>
              <a:t>진행할 것이다</a:t>
            </a:r>
            <a:r>
              <a:rPr lang="en-US" altLang="ko-KR" b="1" dirty="0"/>
              <a:t>.</a:t>
            </a:r>
            <a:endParaRPr lang="ko-KR" altLang="ko-KR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5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Arial" charset="0"/>
                <a:ea typeface="Arial" charset="0"/>
                <a:cs typeface="Arial" charset="0"/>
              </a:rPr>
              <a:t>Purpose&amp;Contents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4188" y="1827263"/>
            <a:ext cx="86396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ko-KR" sz="1600" dirty="0"/>
              <a:t>우리의 목표는 </a:t>
            </a:r>
            <a:r>
              <a:rPr lang="en-US" altLang="ko-KR" sz="1600" u="sng" dirty="0"/>
              <a:t>EMG </a:t>
            </a:r>
            <a:r>
              <a:rPr lang="ko-KR" altLang="ko-KR" sz="1600" u="sng" dirty="0"/>
              <a:t>센서를 이용해서 각각 다른 근육에서 다른 </a:t>
            </a:r>
            <a:r>
              <a:rPr lang="en-US" altLang="ko-KR" sz="1600" u="sng" dirty="0"/>
              <a:t>Signal</a:t>
            </a:r>
            <a:r>
              <a:rPr lang="ko-KR" altLang="ko-KR" sz="1600" u="sng" dirty="0"/>
              <a:t>을 받아</a:t>
            </a:r>
            <a:r>
              <a:rPr lang="ko-KR" altLang="ko-KR" sz="1600" dirty="0"/>
              <a:t> 이를 활용하는 것이다</a:t>
            </a:r>
            <a:r>
              <a:rPr lang="en-US" altLang="ko-KR" sz="1600" dirty="0"/>
              <a:t>. </a:t>
            </a:r>
            <a:r>
              <a:rPr lang="ko-KR" altLang="ko-KR" sz="1600" dirty="0"/>
              <a:t>많은 </a:t>
            </a:r>
            <a:r>
              <a:rPr lang="en-US" altLang="ko-KR" sz="1600" dirty="0"/>
              <a:t>signal</a:t>
            </a:r>
            <a:r>
              <a:rPr lang="ko-KR" altLang="ko-KR" sz="1600" dirty="0"/>
              <a:t>을 받을 수 있다면 다양한 신호를 이용하여 동작을 세분화시켜 다양한 동작을 수행할 수 있다</a:t>
            </a:r>
            <a:r>
              <a:rPr lang="en-US" altLang="ko-KR" sz="1600" dirty="0"/>
              <a:t>. </a:t>
            </a:r>
            <a:r>
              <a:rPr lang="ko-KR" altLang="ko-KR" sz="1600" dirty="0"/>
              <a:t>이러한 방식으로 신호를 무수히 많이 받아 동작을 세분화시킨다면 실제 손의 움직임까지도 재현할 수 있게 될 것이다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ko-KR" sz="1600" dirty="0"/>
              <a:t>이번 시스템 설계의 프로젝트의 목표는 </a:t>
            </a:r>
            <a:r>
              <a:rPr lang="en-US" altLang="ko-KR" sz="1600" dirty="0" smtClean="0"/>
              <a:t>10</a:t>
            </a:r>
            <a:r>
              <a:rPr lang="ko-KR" altLang="ko-KR" sz="1600" dirty="0"/>
              <a:t>개 이상의 신호를 만들어 낼 수 있도록 하는 것이다</a:t>
            </a:r>
            <a:r>
              <a:rPr lang="en-US" altLang="ko-KR" sz="1600" dirty="0"/>
              <a:t>. 10</a:t>
            </a:r>
            <a:r>
              <a:rPr lang="ko-KR" altLang="ko-KR" sz="1600" dirty="0"/>
              <a:t>개 정도의 신호를 바탕으로 </a:t>
            </a:r>
            <a:r>
              <a:rPr lang="en-US" altLang="ko-KR" sz="1600" u="sng" dirty="0" smtClean="0"/>
              <a:t>RC</a:t>
            </a:r>
            <a:r>
              <a:rPr lang="ko-KR" altLang="ko-KR" sz="1600" u="sng" dirty="0" err="1" smtClean="0"/>
              <a:t>카의</a:t>
            </a:r>
            <a:r>
              <a:rPr lang="ko-KR" altLang="ko-KR" sz="1600" u="sng" dirty="0" smtClean="0"/>
              <a:t> 이동을 직접 제어</a:t>
            </a:r>
            <a:r>
              <a:rPr lang="ko-KR" altLang="ko-KR" sz="1600" dirty="0" smtClean="0"/>
              <a:t>하는 것을 </a:t>
            </a:r>
            <a:r>
              <a:rPr lang="ko-KR" altLang="ko-KR" sz="1600" dirty="0"/>
              <a:t>넘어서 더욱 다양한 동작을 해 낼 수 있는 시스템을 구성하는 것이 궁극적인 </a:t>
            </a:r>
            <a:r>
              <a:rPr lang="ko-KR" altLang="ko-KR" sz="1600" dirty="0" smtClean="0"/>
              <a:t>목표이다</a:t>
            </a:r>
            <a:r>
              <a:rPr lang="en-US" altLang="ko-KR" sz="1600" dirty="0" smtClean="0"/>
              <a:t>.</a:t>
            </a:r>
            <a:endParaRPr lang="ko-KR" altLang="ko-KR" sz="16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pic>
        <p:nvPicPr>
          <p:cNvPr id="22" name="그림 21" descr="C:\Users\a\Desktop\as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725" y="4325655"/>
            <a:ext cx="5724525" cy="229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3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Arial" charset="0"/>
                <a:ea typeface="Arial" charset="0"/>
                <a:cs typeface="Arial" charset="0"/>
              </a:rPr>
              <a:t>Purpose&amp;Contents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97554" y="3963899"/>
            <a:ext cx="86396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EMG</a:t>
            </a:r>
            <a:r>
              <a:rPr lang="ko-KR" altLang="ko-KR" sz="1600" dirty="0"/>
              <a:t>는 여러 가지 다양한 기술들과 융합해서 수많은 기능들을 구현할 수 있는 기술이다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여러 근육을 통해 많은 신호를 한꺼번에 생성할 수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근육의 움직임에 대한 분석이 가능하다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근육의 움직임만으로 </a:t>
            </a:r>
            <a:r>
              <a:rPr lang="en-US" altLang="ko-KR" sz="1600" dirty="0" smtClean="0"/>
              <a:t>signal</a:t>
            </a:r>
            <a:r>
              <a:rPr lang="ko-KR" altLang="en-US" sz="1600" dirty="0" smtClean="0"/>
              <a:t>을 손쉽게 만들어 낸다</a:t>
            </a:r>
            <a:r>
              <a:rPr lang="en-US" altLang="ko-KR" sz="1600" dirty="0" smtClean="0"/>
              <a:t>. 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EMG</a:t>
            </a:r>
            <a:r>
              <a:rPr lang="ko-KR" altLang="en-US" sz="1600" dirty="0" smtClean="0"/>
              <a:t>의 위같은 장점은 비록 </a:t>
            </a:r>
            <a:r>
              <a:rPr lang="en-US" altLang="ko-KR" sz="1600" dirty="0" smtClean="0"/>
              <a:t>EMG </a:t>
            </a:r>
            <a:r>
              <a:rPr lang="ko-KR" altLang="en-US" sz="1600" dirty="0" smtClean="0"/>
              <a:t>자체는 큰 의미가 없지만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다른 기술과의 융합을 통해 굉장히 유익해 질 수 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ko-KR" altLang="ko-KR" sz="16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960054" y="1590479"/>
            <a:ext cx="1872208" cy="17281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b="1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endParaRPr lang="ko-KR" altLang="en-US" sz="45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166945" y="1590479"/>
            <a:ext cx="1872208" cy="17281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b="1" dirty="0" smtClean="0">
                <a:solidFill>
                  <a:schemeClr val="accent5">
                    <a:lumMod val="50000"/>
                  </a:schemeClr>
                </a:solidFill>
              </a:rPr>
              <a:t>B</a:t>
            </a:r>
            <a:endParaRPr lang="ko-KR" altLang="en-US" sz="45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3" name="덧셈 기호 32"/>
          <p:cNvSpPr/>
          <p:nvPr/>
        </p:nvSpPr>
        <p:spPr>
          <a:xfrm>
            <a:off x="4760254" y="1698491"/>
            <a:ext cx="1512168" cy="1512168"/>
          </a:xfrm>
          <a:prstGeom prst="mathPlu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줄무늬가 있는 오른쪽 화살표 33"/>
          <p:cNvSpPr/>
          <p:nvPr/>
        </p:nvSpPr>
        <p:spPr>
          <a:xfrm>
            <a:off x="8194732" y="1896513"/>
            <a:ext cx="1157198" cy="1116124"/>
          </a:xfrm>
          <a:prstGeom prst="strip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521506" y="1567609"/>
            <a:ext cx="1872208" cy="17281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b="1" dirty="0" smtClean="0">
                <a:solidFill>
                  <a:schemeClr val="accent5">
                    <a:lumMod val="50000"/>
                  </a:schemeClr>
                </a:solidFill>
              </a:rPr>
              <a:t>C</a:t>
            </a:r>
            <a:endParaRPr lang="ko-KR" altLang="en-US" sz="45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64252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175489"/>
              </p:ext>
            </p:extLst>
          </p:nvPr>
        </p:nvGraphicFramePr>
        <p:xfrm>
          <a:off x="6894786" y="1133181"/>
          <a:ext cx="4480230" cy="5280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290">
                  <a:extLst>
                    <a:ext uri="{9D8B030D-6E8A-4147-A177-3AD203B41FA5}">
                      <a16:colId xmlns:a16="http://schemas.microsoft.com/office/drawing/2014/main" xmlns="" val="618661539"/>
                    </a:ext>
                  </a:extLst>
                </a:gridCol>
                <a:gridCol w="1137940">
                  <a:extLst>
                    <a:ext uri="{9D8B030D-6E8A-4147-A177-3AD203B41FA5}">
                      <a16:colId xmlns:a16="http://schemas.microsoft.com/office/drawing/2014/main" xmlns="" val="3782170466"/>
                    </a:ext>
                  </a:extLst>
                </a:gridCol>
              </a:tblGrid>
              <a:tr h="635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물품 명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개수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35191016"/>
                  </a:ext>
                </a:extLst>
              </a:tr>
              <a:tr h="635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PSL-</a:t>
                      </a:r>
                      <a:r>
                        <a:rPr lang="en-US" sz="18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iEMG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소형</a:t>
                      </a: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채널근전도모듈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27540905"/>
                  </a:ext>
                </a:extLst>
              </a:tr>
              <a:tr h="635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일회용전극</a:t>
                      </a: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(3M</a:t>
                      </a:r>
                      <a:r>
                        <a:rPr lang="en-US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09620918"/>
                  </a:ext>
                </a:extLst>
              </a:tr>
              <a:tr h="635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스냅전극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46241439"/>
                  </a:ext>
                </a:extLst>
              </a:tr>
              <a:tr h="9010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Arduino </a:t>
                      </a:r>
                      <a:r>
                        <a:rPr lang="en-US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Uno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85093880"/>
                  </a:ext>
                </a:extLst>
              </a:tr>
              <a:tr h="635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RC </a:t>
                      </a:r>
                      <a:r>
                        <a:rPr lang="ko-KR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50257622"/>
                  </a:ext>
                </a:extLst>
              </a:tr>
              <a:tr h="1201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아두이노</a:t>
                      </a:r>
                      <a:r>
                        <a:rPr lang="ko-KR" sz="1800" kern="1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블루투스 모듈</a:t>
                      </a:r>
                      <a:r>
                        <a:rPr lang="en-US" sz="1800" kern="1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smtClean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HC-05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17037830"/>
                  </a:ext>
                </a:extLst>
              </a:tr>
            </a:tbl>
          </a:graphicData>
        </a:graphic>
      </p:graphicFrame>
      <p:pic>
        <p:nvPicPr>
          <p:cNvPr id="27" name="그림 2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9322" y="5116929"/>
            <a:ext cx="1076960" cy="162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그림 2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163" y="4737174"/>
            <a:ext cx="2159635" cy="172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그림 2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8129" y="3653042"/>
            <a:ext cx="1965325" cy="152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그림 29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04264" y="2992023"/>
            <a:ext cx="1924833" cy="14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그림 30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75827" y="2170172"/>
            <a:ext cx="1769927" cy="1236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그림 31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47360" y="1370593"/>
            <a:ext cx="2279343" cy="121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040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64252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10487"/>
              </p:ext>
            </p:extLst>
          </p:nvPr>
        </p:nvGraphicFramePr>
        <p:xfrm>
          <a:off x="6965912" y="2347276"/>
          <a:ext cx="4480230" cy="2770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290">
                  <a:extLst>
                    <a:ext uri="{9D8B030D-6E8A-4147-A177-3AD203B41FA5}">
                      <a16:colId xmlns:a16="http://schemas.microsoft.com/office/drawing/2014/main" xmlns="" val="618661539"/>
                    </a:ext>
                  </a:extLst>
                </a:gridCol>
                <a:gridCol w="1137940">
                  <a:extLst>
                    <a:ext uri="{9D8B030D-6E8A-4147-A177-3AD203B41FA5}">
                      <a16:colId xmlns:a16="http://schemas.microsoft.com/office/drawing/2014/main" xmlns="" val="3782170466"/>
                    </a:ext>
                  </a:extLst>
                </a:gridCol>
              </a:tblGrid>
              <a:tr h="635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물품 명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개수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35191016"/>
                  </a:ext>
                </a:extLst>
              </a:tr>
              <a:tr h="635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Arduino</a:t>
                      </a:r>
                      <a:r>
                        <a:rPr lang="ko-KR" altLang="en-US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모터 드라이버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27540905"/>
                  </a:ext>
                </a:extLst>
              </a:tr>
              <a:tr h="635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Arduino</a:t>
                      </a:r>
                      <a:r>
                        <a:rPr lang="en-US" altLang="ko-KR" sz="18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voltage source (4.5V)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09620918"/>
                  </a:ext>
                </a:extLst>
              </a:tr>
              <a:tr h="635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전자 회로 부품</a:t>
                      </a:r>
                    </a:p>
                    <a:p>
                      <a:pPr algn="ctr" latinLnBrk="1"/>
                      <a:r>
                        <a:rPr lang="ko-KR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악어클립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만능 기판 등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4624143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488" y="4031569"/>
            <a:ext cx="2191552" cy="19165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188" y="1831251"/>
            <a:ext cx="2747756" cy="19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88810" y="6020056"/>
            <a:ext cx="8945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Raw data</a:t>
            </a:r>
            <a:r>
              <a:rPr lang="ko-KR" altLang="en-US" sz="1600" dirty="0" smtClean="0"/>
              <a:t>은 옆 그림 처럼 </a:t>
            </a:r>
            <a:r>
              <a:rPr lang="en-US" altLang="ko-KR" sz="1600" dirty="0" smtClean="0"/>
              <a:t>fluctuation</a:t>
            </a:r>
            <a:r>
              <a:rPr lang="ko-KR" altLang="en-US" sz="1600" dirty="0" smtClean="0"/>
              <a:t> 굉장히 심하다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뚜렷한 신호를 주기에는 어려움이 있다</a:t>
            </a:r>
            <a:r>
              <a:rPr lang="en-US" altLang="ko-KR" sz="1600" dirty="0" smtClean="0"/>
              <a:t>.</a:t>
            </a:r>
            <a:endParaRPr lang="ko-KR" altLang="ko-KR" sz="1600" dirty="0"/>
          </a:p>
        </p:txBody>
      </p:sp>
      <p:graphicFrame>
        <p:nvGraphicFramePr>
          <p:cNvPr id="24" name="차트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613778"/>
              </p:ext>
            </p:extLst>
          </p:nvPr>
        </p:nvGraphicFramePr>
        <p:xfrm>
          <a:off x="3852051" y="1701389"/>
          <a:ext cx="6688024" cy="4033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7020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0"/>
            <a:ext cx="12192000" cy="659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타원 2"/>
          <p:cNvSpPr/>
          <p:nvPr/>
        </p:nvSpPr>
        <p:spPr>
          <a:xfrm>
            <a:off x="87882" y="2652071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1" name="타원 9"/>
          <p:cNvSpPr/>
          <p:nvPr/>
        </p:nvSpPr>
        <p:spPr>
          <a:xfrm>
            <a:off x="87882" y="329164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2" name="타원 10"/>
          <p:cNvSpPr/>
          <p:nvPr/>
        </p:nvSpPr>
        <p:spPr>
          <a:xfrm>
            <a:off x="87882" y="3968950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3" name="타원 11"/>
          <p:cNvSpPr/>
          <p:nvPr/>
        </p:nvSpPr>
        <p:spPr>
          <a:xfrm>
            <a:off x="87882" y="4682484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타원 12"/>
          <p:cNvSpPr/>
          <p:nvPr/>
        </p:nvSpPr>
        <p:spPr>
          <a:xfrm>
            <a:off x="87882" y="5396018"/>
            <a:ext cx="154800" cy="15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303" y="252922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0303" y="3196810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Purpose &amp; Contents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303" y="3878514"/>
            <a:ext cx="36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charset="0"/>
                <a:ea typeface="Arial" charset="0"/>
                <a:cs typeface="Arial" charset="0"/>
              </a:rPr>
              <a:t>Progress</a:t>
            </a:r>
            <a:endParaRPr lang="ko-KR" alt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0303" y="4575218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Timeline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0303" y="5271922"/>
            <a:ext cx="361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rPr>
              <a:t>Reference</a:t>
            </a:r>
            <a:endParaRPr lang="ko-KR" altLang="en-US" sz="1600" dirty="0">
              <a:solidFill>
                <a:srgbClr val="9292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2557" y="1320359"/>
            <a:ext cx="123774" cy="12449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018" y="2854489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530" y="352245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2" y="4228150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554" y="4921268"/>
            <a:ext cx="139826" cy="391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2644784" y="659820"/>
            <a:ext cx="0" cy="6198180"/>
          </a:xfrm>
          <a:prstGeom prst="line">
            <a:avLst/>
          </a:prstGeom>
          <a:ln w="25400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34188" y="879750"/>
            <a:ext cx="899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Progress</a:t>
            </a:r>
            <a:endParaRPr kumimoji="1" lang="en-US" altLang="ko-KR" sz="2000" b="1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2" y="1536001"/>
            <a:ext cx="1958077" cy="8689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39811" y="5939759"/>
            <a:ext cx="6044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기존 </a:t>
            </a:r>
            <a:r>
              <a:rPr lang="en-US" altLang="ko-KR" sz="1600" dirty="0" smtClean="0"/>
              <a:t>Raw data</a:t>
            </a:r>
            <a:r>
              <a:rPr lang="ko-KR" altLang="en-US" sz="1600" dirty="0" smtClean="0"/>
              <a:t>를 평균값에 대해서 대칭을 시켰다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8871533"/>
              </p:ext>
            </p:extLst>
          </p:nvPr>
        </p:nvGraphicFramePr>
        <p:xfrm>
          <a:off x="3491081" y="1341415"/>
          <a:ext cx="7293409" cy="4401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34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906</Words>
  <Application>Microsoft Office PowerPoint</Application>
  <PresentationFormat>사용자 지정</PresentationFormat>
  <Paragraphs>279</Paragraphs>
  <Slides>22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asas</cp:lastModifiedBy>
  <cp:revision>308</cp:revision>
  <dcterms:created xsi:type="dcterms:W3CDTF">2014-12-18T04:01:36Z</dcterms:created>
  <dcterms:modified xsi:type="dcterms:W3CDTF">2022-04-26T16:10:04Z</dcterms:modified>
</cp:coreProperties>
</file>